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6" r:id="rId8"/>
    <p:sldId id="269" r:id="rId9"/>
    <p:sldId id="262" r:id="rId10"/>
    <p:sldId id="263" r:id="rId11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9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1" d="100"/>
          <a:sy n="51" d="100"/>
        </p:scale>
        <p:origin x="23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8/7/2024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8/7/2024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8/7/2024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8/7/2024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8/7/2024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8/7/2024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8/7/2024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9" name="Instructional Text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sz="1200" b="1" i="1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sz="1200" i="1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8/7/2024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8/7/2024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8/7/2024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8/7/2024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8/7/2024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8/7/2024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/>
              <a:pPr/>
              <a:t>8/7/2024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4900" y="2292095"/>
            <a:ext cx="5734050" cy="1491630"/>
          </a:xfrm>
        </p:spPr>
        <p:txBody>
          <a:bodyPr anchor="ctr"/>
          <a:lstStyle/>
          <a:p>
            <a:pPr algn="ctr"/>
            <a:r>
              <a:rPr lang="en-US" dirty="0"/>
              <a:t>What is Title I?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04900" y="3783726"/>
            <a:ext cx="5734050" cy="1040522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Oswego City School District</a:t>
            </a:r>
          </a:p>
          <a:p>
            <a:pPr algn="ctr"/>
            <a:r>
              <a:rPr lang="en-US" sz="2400" smtClean="0"/>
              <a:t>2024 -2025</a:t>
            </a:r>
            <a:endParaRPr lang="en-US" sz="2400" dirty="0"/>
          </a:p>
        </p:txBody>
      </p:sp>
      <p:pic>
        <p:nvPicPr>
          <p:cNvPr id="4" name="Picture Placeholder 3" descr="Open book on table, blurred shelves of books in background" title="Sample Picture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is Title I?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2215055"/>
            <a:ext cx="7455776" cy="2971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cs typeface="Times New Roman" panose="02020603050405020304" pitchFamily="18" charset="0"/>
              </a:rPr>
              <a:t>The Federal Government, through Every Student Succeeds Act (ESSA), provides school districts funds to support programs for students at-risk of not meeting state standards in reading, math, science and social studies. These funds are called Title I funds. Title I funds are the largest source of funding to K-12 schools.</a:t>
            </a: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is funding calculated?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4900" y="2033752"/>
            <a:ext cx="9189983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New York State Education Department distributes Title I funds to districts. The amount of funding a district receives is determined by a complex formula that takes into account wealth ratios, census information and poverty numbers for a school district. The district’s allocation must be distributed to Title I schools in the district.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 school is designated a Title I school if its poverty percentage is above the district average.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purpose of the funding is to ensure that all students have the chance to receive a high-quality education.</a:t>
            </a:r>
          </a:p>
        </p:txBody>
      </p:sp>
    </p:spTree>
    <p:extLst>
      <p:ext uri="{BB962C8B-B14F-4D97-AF65-F5344CB8AC3E}">
        <p14:creationId xmlns:p14="http://schemas.microsoft.com/office/powerpoint/2010/main" val="401027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are the Title I programs?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8622424" cy="4571999"/>
          </a:xfrm>
        </p:spPr>
        <p:txBody>
          <a:bodyPr>
            <a:normAutofit/>
          </a:bodyPr>
          <a:lstStyle/>
          <a:p>
            <a:r>
              <a:rPr lang="en-US" dirty="0"/>
              <a:t>School districts can use their Title I funds for:</a:t>
            </a:r>
          </a:p>
          <a:p>
            <a:pPr lvl="1"/>
            <a:r>
              <a:rPr lang="en-US" dirty="0"/>
              <a:t>AIS math, reading, social studies, and/or science programs</a:t>
            </a:r>
          </a:p>
          <a:p>
            <a:pPr lvl="1"/>
            <a:r>
              <a:rPr lang="en-US" dirty="0"/>
              <a:t>Health related supports</a:t>
            </a:r>
          </a:p>
          <a:p>
            <a:pPr lvl="1"/>
            <a:r>
              <a:rPr lang="en-US" dirty="0"/>
              <a:t>Before and after-school programs</a:t>
            </a:r>
          </a:p>
          <a:p>
            <a:pPr lvl="1"/>
            <a:r>
              <a:rPr lang="en-US" dirty="0"/>
              <a:t>Supplemental supplies</a:t>
            </a:r>
          </a:p>
          <a:p>
            <a:pPr lvl="1"/>
            <a:r>
              <a:rPr lang="en-US" dirty="0"/>
              <a:t>Parental involvement</a:t>
            </a:r>
          </a:p>
          <a:p>
            <a:r>
              <a:rPr lang="en-US" dirty="0"/>
              <a:t>Title I Districts must:</a:t>
            </a:r>
          </a:p>
          <a:p>
            <a:pPr lvl="1"/>
            <a:r>
              <a:rPr lang="en-US" dirty="0"/>
              <a:t>Monitor students’ progress towards meeting state standards.</a:t>
            </a:r>
          </a:p>
          <a:p>
            <a:pPr lvl="1"/>
            <a:r>
              <a:rPr lang="en-US" dirty="0"/>
              <a:t>Develop programs to support students’ progress towards meeting state standards.</a:t>
            </a:r>
          </a:p>
          <a:p>
            <a:pPr lvl="1"/>
            <a:r>
              <a:rPr lang="en-US" dirty="0"/>
              <a:t>Give parents information on their child’s progress</a:t>
            </a:r>
          </a:p>
          <a:p>
            <a:pPr lvl="1"/>
            <a:r>
              <a:rPr lang="en-US" dirty="0"/>
              <a:t>Involve parents in decision-making regarding Title I programs</a:t>
            </a:r>
          </a:p>
          <a:p>
            <a:pPr lvl="1"/>
            <a:r>
              <a:rPr lang="en-US" dirty="0"/>
              <a:t>Hold an annual Title I meeting</a:t>
            </a:r>
          </a:p>
          <a:p>
            <a:pPr lvl="1"/>
            <a:r>
              <a:rPr lang="en-US" dirty="0"/>
              <a:t>Annually review Title I programs and “policies”</a:t>
            </a:r>
          </a:p>
        </p:txBody>
      </p:sp>
    </p:spTree>
    <p:extLst>
      <p:ext uri="{BB962C8B-B14F-4D97-AF65-F5344CB8AC3E}">
        <p14:creationId xmlns:p14="http://schemas.microsoft.com/office/powerpoint/2010/main" val="285378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are students identified for Title I?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4900" y="1513490"/>
            <a:ext cx="60818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 grades K-6, STAR and state assessment data and teacher recommendations are used to identify students for Tier II interventions. If a student fails to respond to Tier II interventions, the SBIT (School Based Inquiry Team) would meet to review the students’ progress and consider additional interventions.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9121" y="4098813"/>
            <a:ext cx="3898806" cy="233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0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What does Title I reading and math look like?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899746"/>
            <a:ext cx="4160783" cy="335017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Pull-out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Small group instruction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Focuses on students’ individual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On-going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Programs are in addition to classroom reading and math  instruction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104" y="3318642"/>
            <a:ext cx="4741478" cy="316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54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Are there other programs for students at-risk?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900" y="1947042"/>
            <a:ext cx="6178769" cy="41226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/>
              <a:t>Oswego City School District has many other programs to support students who may be at-risk of not meeting State standards. There are additional reading programs, math programs, ESL programs, Special Education programs, 504 services, etc. The only difference between these programs and Title I programs is that the Title I reading and math programs are funded by Federal Title I Funds, while the other programs are funded from a variety of other sources.</a:t>
            </a:r>
          </a:p>
        </p:txBody>
      </p:sp>
    </p:spTree>
    <p:extLst>
      <p:ext uri="{BB962C8B-B14F-4D97-AF65-F5344CB8AC3E}">
        <p14:creationId xmlns:p14="http://schemas.microsoft.com/office/powerpoint/2010/main" val="363508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Parent’s Rights in Title I Programs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1604304"/>
            <a:ext cx="10340866" cy="4780729"/>
          </a:xfrm>
        </p:spPr>
        <p:txBody>
          <a:bodyPr>
            <a:noAutofit/>
          </a:bodyPr>
          <a:lstStyle/>
          <a:p>
            <a:r>
              <a:rPr lang="en-US" sz="1800" dirty="0">
                <a:cs typeface="Times New Roman" panose="02020603050405020304" pitchFamily="18" charset="0"/>
              </a:rPr>
              <a:t>Parents must be given information about Title I in a timely manner and in a language that they understand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Parents have the right to request the professional qualifications of their child’s teacher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Districts must inform parents if their child is taught by a teacher that is not highly qualified for four or more consecutive weeks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Districts must inform parents of their child’s progress in reading and math, as well as their child’s results on State tests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Parents have the right to be involved in the development, review, and improvement of Title I programs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Parents are encouraged to attend parent involvement workshops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Parents are encouraged to ask questions about their children’s education</a:t>
            </a:r>
          </a:p>
        </p:txBody>
      </p:sp>
    </p:spTree>
    <p:extLst>
      <p:ext uri="{BB962C8B-B14F-4D97-AF65-F5344CB8AC3E}">
        <p14:creationId xmlns:p14="http://schemas.microsoft.com/office/powerpoint/2010/main" val="222449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is coming up in Title I?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4900" y="1781503"/>
            <a:ext cx="74715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Open House/Meet the Teacher Night (every September)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Review of Title I School/Parent Compact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Review the District’s Title I Policy #8260 and adopt this policy as the Building Level Parent Involvement Guidelines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031" y="4144170"/>
            <a:ext cx="5608419" cy="269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00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0</TotalTime>
  <Words>617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Euphemia</vt:lpstr>
      <vt:lpstr>Plantagenet Cherokee</vt:lpstr>
      <vt:lpstr>Times New Roman</vt:lpstr>
      <vt:lpstr>Wingdings</vt:lpstr>
      <vt:lpstr>Academic Literature 16x9</vt:lpstr>
      <vt:lpstr>What is Title I?</vt:lpstr>
      <vt:lpstr>What is Title I?</vt:lpstr>
      <vt:lpstr>How is funding calculated?</vt:lpstr>
      <vt:lpstr>What are the Title I programs?</vt:lpstr>
      <vt:lpstr>How are students identified for Title I?</vt:lpstr>
      <vt:lpstr>What does Title I reading and math look like?</vt:lpstr>
      <vt:lpstr>Are there other programs for students at-risk?</vt:lpstr>
      <vt:lpstr>Parent’s Rights in Title I Programs</vt:lpstr>
      <vt:lpstr>What is coming up in Title I?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2015-08-20T13:49:14Z</dcterms:created>
  <dcterms:modified xsi:type="dcterms:W3CDTF">2024-08-07T14:45:26Z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TC034313809991</vt:lpwstr>
  </property>
</Properties>
</file>