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2"/>
  </p:notesMasterIdLst>
  <p:handoutMasterIdLst>
    <p:handoutMasterId r:id="rId13"/>
  </p:handoutMasterIdLst>
  <p:sldIdLst>
    <p:sldId id="256" r:id="rId3"/>
    <p:sldId id="257" r:id="rId4"/>
    <p:sldId id="258" r:id="rId5"/>
    <p:sldId id="259" r:id="rId6"/>
    <p:sldId id="260" r:id="rId7"/>
    <p:sldId id="266" r:id="rId8"/>
    <p:sldId id="269" r:id="rId9"/>
    <p:sldId id="262" r:id="rId10"/>
    <p:sldId id="263" r:id="rId11"/>
  </p:sldIdLst>
  <p:sldSz cx="12192000" cy="6858000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 showGuides="1">
      <p:cViewPr varScale="1">
        <p:scale>
          <a:sx n="112" d="100"/>
          <a:sy n="112" d="100"/>
        </p:scale>
        <p:origin x="32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1" d="100"/>
          <a:sy n="51" d="100"/>
        </p:scale>
        <p:origin x="235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23CEAAF3-9831-450B-8D59-2C09DB96C8FC}" type="datetimeFigureOut">
              <a:rPr lang="en-US"/>
              <a:t>8/18/2025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06834459-7356-44BF-850D-8B30C4FB3B6B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9016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2D50CD79-FC16-4410-AB61-17F26E6D3BC8}" type="datetimeFigureOut">
              <a:rPr lang="en-US"/>
              <a:t>8/18/2025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3425" y="1154113"/>
            <a:ext cx="554355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44861"/>
            <a:ext cx="5608320" cy="3636705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0A3C37BE-C303-496D-B5CD-85F2937540F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50842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1009650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898" y="4511784"/>
            <a:ext cx="10096501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8/18/2025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4445" y="0"/>
            <a:ext cx="1747524" cy="2292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56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4671" y="1600199"/>
            <a:ext cx="6430912" cy="4572001"/>
          </a:xfrm>
        </p:spPr>
        <p:txBody>
          <a:bodyPr tIns="118872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3396996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8/18/2025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6963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8/18/2025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1207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65125"/>
            <a:ext cx="17145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4900" y="365125"/>
            <a:ext cx="8098896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8/18/2025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  <p:grpSp>
        <p:nvGrpSpPr>
          <p:cNvPr id="7" name="Group 6"/>
          <p:cNvGrpSpPr/>
          <p:nvPr/>
        </p:nvGrpSpPr>
        <p:grpSpPr>
          <a:xfrm rot="5400000">
            <a:off x="6514047" y="3228843"/>
            <a:ext cx="5632704" cy="84403"/>
            <a:chOff x="1073150" y="1219201"/>
            <a:chExt cx="10058400" cy="63125"/>
          </a:xfrm>
        </p:grpSpPr>
        <p:cxnSp>
          <p:nvCxnSpPr>
            <p:cNvPr id="8" name="Straight Connector 7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4592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8/18/2025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86876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 rot="10800000">
            <a:off x="0" y="5645510"/>
            <a:ext cx="12192000" cy="63125"/>
            <a:chOff x="507492" y="1501519"/>
            <a:chExt cx="8129016" cy="6312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0" y="1143000"/>
            <a:ext cx="12192000" cy="63125"/>
            <a:chOff x="507492" y="1501519"/>
            <a:chExt cx="8129016" cy="63125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73405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900" y="4511784"/>
            <a:ext cx="5734050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5880" y="0"/>
            <a:ext cx="1747524" cy="2292094"/>
          </a:xfrm>
          <a:prstGeom prst="rect">
            <a:avLst/>
          </a:prstGeom>
        </p:spPr>
      </p:pic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6981063" y="1310656"/>
            <a:ext cx="5210937" cy="4208604"/>
          </a:xfrm>
          <a:solidFill>
            <a:schemeClr val="tx1">
              <a:lumMod val="20000"/>
              <a:lumOff val="80000"/>
            </a:schemeClr>
          </a:solidFill>
        </p:spPr>
        <p:txBody>
          <a:bodyPr tIns="1005840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19" name="Instructional Text"/>
          <p:cNvSpPr/>
          <p:nvPr/>
        </p:nvSpPr>
        <p:spPr>
          <a:xfrm>
            <a:off x="12344400" y="0"/>
            <a:ext cx="1295400" cy="6858000"/>
          </a:xfrm>
          <a:prstGeom prst="roundRect">
            <a:avLst>
              <a:gd name="adj" fmla="val 9717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sz="1200" b="1" i="1">
                <a:latin typeface="Arial" pitchFamily="34" charset="0"/>
                <a:cs typeface="Arial" pitchFamily="34" charset="0"/>
              </a:rPr>
              <a:t>NOTE:</a:t>
            </a:r>
          </a:p>
          <a:p>
            <a:r>
              <a:rPr sz="1200" i="1">
                <a:latin typeface="Arial" pitchFamily="34" charset="0"/>
                <a:cs typeface="Arial" pitchFamily="34" charset="0"/>
              </a:rPr>
              <a:t>To change the  image on this slide, select the picture and delete it. Then click the Pictures icon in the placeholder to insert your own image.</a:t>
            </a:r>
          </a:p>
        </p:txBody>
      </p:sp>
    </p:spTree>
    <p:extLst>
      <p:ext uri="{BB962C8B-B14F-4D97-AF65-F5344CB8AC3E}">
        <p14:creationId xmlns:p14="http://schemas.microsoft.com/office/powerpoint/2010/main" val="2673943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2514600"/>
            <a:ext cx="12192000" cy="3194035"/>
            <a:chOff x="647402" y="2514600"/>
            <a:chExt cx="10838688" cy="3194035"/>
          </a:xfrm>
        </p:grpSpPr>
        <p:grpSp>
          <p:nvGrpSpPr>
            <p:cNvPr id="9" name="Group 8"/>
            <p:cNvGrpSpPr/>
            <p:nvPr/>
          </p:nvGrpSpPr>
          <p:grpSpPr>
            <a:xfrm>
              <a:off x="647402" y="2514600"/>
              <a:ext cx="10838688" cy="63125"/>
              <a:chOff x="507492" y="1501519"/>
              <a:chExt cx="8129016" cy="63125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Rectangle 9"/>
            <p:cNvSpPr/>
            <p:nvPr/>
          </p:nvSpPr>
          <p:spPr>
            <a:xfrm>
              <a:off x="647402" y="2640850"/>
              <a:ext cx="10838688" cy="294153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11" name="Group 10"/>
            <p:cNvGrpSpPr/>
            <p:nvPr/>
          </p:nvGrpSpPr>
          <p:grpSpPr>
            <a:xfrm rot="10800000">
              <a:off x="647402" y="5645510"/>
              <a:ext cx="10838688" cy="63125"/>
              <a:chOff x="507492" y="1501519"/>
              <a:chExt cx="8129016" cy="63125"/>
            </a:xfrm>
          </p:grpSpPr>
          <p:cxnSp>
            <p:nvCxnSpPr>
              <p:cNvPr id="12" name="Straight Connector 11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4899" y="2971806"/>
            <a:ext cx="10071099" cy="1684150"/>
          </a:xfrm>
        </p:spPr>
        <p:txBody>
          <a:bodyPr anchor="ctr">
            <a:normAutofit/>
          </a:bodyPr>
          <a:lstStyle>
            <a:lvl1pPr>
              <a:defRPr sz="440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899" y="4655956"/>
            <a:ext cx="10071099" cy="50975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8/18/2025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880" y="0"/>
            <a:ext cx="1783188" cy="2971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678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49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8/18/2025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27791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4900" y="2424112"/>
            <a:ext cx="4919472" cy="37480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611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6110" y="2424112"/>
            <a:ext cx="4919472" cy="37480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8/18/2025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71016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8/18/2025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58111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8/18/2025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241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41848" y="1600199"/>
            <a:ext cx="5445252" cy="4572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4384548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8/18/2025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69764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1096962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9982200" cy="4572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04899" y="6356351"/>
            <a:ext cx="1829559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402B9795-92DC-40DC-A1CA-9A4B349D7824}" type="datetimeFigureOut">
              <a:rPr lang="en-US"/>
              <a:pPr/>
              <a:t>8/18/2025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4459" y="6356350"/>
            <a:ext cx="6323082" cy="36512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56782" y="6356351"/>
            <a:ext cx="18288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0FF54DE5-C571-48E8-A5BC-B369434E2F44}" type="slidenum">
              <a:rPr/>
              <a:pPr/>
              <a:t>‹#›</a:t>
            </a:fld>
            <a:endParaRPr/>
          </a:p>
        </p:txBody>
      </p:sp>
      <p:grpSp>
        <p:nvGrpSpPr>
          <p:cNvPr id="15" name="Group 14"/>
          <p:cNvGrpSpPr/>
          <p:nvPr/>
        </p:nvGrpSpPr>
        <p:grpSpPr>
          <a:xfrm>
            <a:off x="1103376" y="1219201"/>
            <a:ext cx="9985248" cy="84403"/>
            <a:chOff x="1073150" y="1219201"/>
            <a:chExt cx="10058400" cy="63125"/>
          </a:xfrm>
        </p:grpSpPr>
        <p:cxnSp>
          <p:nvCxnSpPr>
            <p:cNvPr id="13" name="Straight Connector 12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46251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96">
          <p15:clr>
            <a:srgbClr val="F26B43"/>
          </p15:clr>
        </p15:guide>
        <p15:guide id="2" pos="6984">
          <p15:clr>
            <a:srgbClr val="F26B43"/>
          </p15:clr>
        </p15:guide>
        <p15:guide id="3" orient="horz" pos="1008">
          <p15:clr>
            <a:srgbClr val="F26B43"/>
          </p15:clr>
        </p15:guide>
        <p15:guide id="4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104900" y="2292095"/>
            <a:ext cx="5734050" cy="1491630"/>
          </a:xfrm>
        </p:spPr>
        <p:txBody>
          <a:bodyPr anchor="ctr"/>
          <a:lstStyle/>
          <a:p>
            <a:pPr algn="ctr"/>
            <a:r>
              <a:rPr lang="en-US" dirty="0"/>
              <a:t>What is Title I?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104900" y="3783726"/>
            <a:ext cx="5734050" cy="1040522"/>
          </a:xfrm>
        </p:spPr>
        <p:txBody>
          <a:bodyPr>
            <a:normAutofit/>
          </a:bodyPr>
          <a:lstStyle/>
          <a:p>
            <a:pPr algn="ctr"/>
            <a:r>
              <a:rPr lang="en-US" sz="2400" dirty="0"/>
              <a:t>Oswego City School District</a:t>
            </a:r>
          </a:p>
          <a:p>
            <a:pPr algn="ctr"/>
            <a:r>
              <a:rPr lang="en-US" sz="2400" dirty="0"/>
              <a:t>2025-2026</a:t>
            </a:r>
          </a:p>
        </p:txBody>
      </p:sp>
      <p:pic>
        <p:nvPicPr>
          <p:cNvPr id="4" name="Picture Placeholder 3" descr="Open book on table, blurred shelves of books in background" title="Sample Picture"/>
          <p:cNvPicPr>
            <a:picLocks noGrp="1" noChangeAspect="1"/>
          </p:cNvPicPr>
          <p:nvPr>
            <p:ph type="pic"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652133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What is Title I?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104900" y="2215055"/>
            <a:ext cx="7455776" cy="2971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>
                <a:cs typeface="Times New Roman" panose="02020603050405020304" pitchFamily="18" charset="0"/>
              </a:rPr>
              <a:t>The Federal Government, through Every Student Succeeds Act (ESSA), provides school districts funds to support programs for students at-risk of not meeting state standards in reading, math, science and social studies. These funds are called Title I funds. Title I funds are the largest source of funding to K-12 schools.</a:t>
            </a:r>
          </a:p>
        </p:txBody>
      </p:sp>
    </p:spTree>
    <p:extLst>
      <p:ext uri="{BB962C8B-B14F-4D97-AF65-F5344CB8AC3E}">
        <p14:creationId xmlns:p14="http://schemas.microsoft.com/office/powerpoint/2010/main" val="1654255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How is funding calculated?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04900" y="2033752"/>
            <a:ext cx="9189983" cy="3359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The New York State Education Department distributes Title I funds to districts. The amount of funding a district receives is determined by a complex formula that takes into account wealth ratios, census information and poverty numbers for a school district. The district’s allocation must be distributed to Title I schools in the district.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A school is designated a Title I school if its poverty percentage is above the district average.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The purpose of the funding is to ensure that all students have the chance to receive a high-quality education.</a:t>
            </a:r>
          </a:p>
        </p:txBody>
      </p:sp>
    </p:spTree>
    <p:extLst>
      <p:ext uri="{BB962C8B-B14F-4D97-AF65-F5344CB8AC3E}">
        <p14:creationId xmlns:p14="http://schemas.microsoft.com/office/powerpoint/2010/main" val="4010278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What are the Title I programs?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4900" y="1600200"/>
            <a:ext cx="8622424" cy="4571999"/>
          </a:xfrm>
        </p:spPr>
        <p:txBody>
          <a:bodyPr>
            <a:normAutofit/>
          </a:bodyPr>
          <a:lstStyle/>
          <a:p>
            <a:r>
              <a:rPr lang="en-US" dirty="0"/>
              <a:t>School districts can use their Title I funds for:</a:t>
            </a:r>
          </a:p>
          <a:p>
            <a:pPr lvl="1"/>
            <a:r>
              <a:rPr lang="en-US" dirty="0"/>
              <a:t>AIS math, reading, social studies, and/or science programs</a:t>
            </a:r>
          </a:p>
          <a:p>
            <a:pPr lvl="1"/>
            <a:r>
              <a:rPr lang="en-US" dirty="0"/>
              <a:t>Health related supports</a:t>
            </a:r>
          </a:p>
          <a:p>
            <a:pPr lvl="1"/>
            <a:r>
              <a:rPr lang="en-US" dirty="0"/>
              <a:t>Before and after-school programs</a:t>
            </a:r>
          </a:p>
          <a:p>
            <a:pPr lvl="1"/>
            <a:r>
              <a:rPr lang="en-US" dirty="0"/>
              <a:t>Supplemental supplies</a:t>
            </a:r>
          </a:p>
          <a:p>
            <a:pPr lvl="1"/>
            <a:r>
              <a:rPr lang="en-US" dirty="0"/>
              <a:t>Parental involvement</a:t>
            </a:r>
          </a:p>
          <a:p>
            <a:r>
              <a:rPr lang="en-US" dirty="0"/>
              <a:t>Title I Districts must:</a:t>
            </a:r>
          </a:p>
          <a:p>
            <a:pPr lvl="1"/>
            <a:r>
              <a:rPr lang="en-US" dirty="0"/>
              <a:t>Monitor students’ progress towards meeting state standards.</a:t>
            </a:r>
          </a:p>
          <a:p>
            <a:pPr lvl="1"/>
            <a:r>
              <a:rPr lang="en-US" dirty="0"/>
              <a:t>Develop programs to support students’ progress towards meeting state standards.</a:t>
            </a:r>
          </a:p>
          <a:p>
            <a:pPr lvl="1"/>
            <a:r>
              <a:rPr lang="en-US" dirty="0"/>
              <a:t>Give parents information on their child’s progress</a:t>
            </a:r>
          </a:p>
          <a:p>
            <a:pPr lvl="1"/>
            <a:r>
              <a:rPr lang="en-US" dirty="0"/>
              <a:t>Involve parents in decision-making regarding Title I programs</a:t>
            </a:r>
          </a:p>
          <a:p>
            <a:pPr lvl="1"/>
            <a:r>
              <a:rPr lang="en-US" dirty="0"/>
              <a:t>Hold an annual Title I meeting</a:t>
            </a:r>
          </a:p>
          <a:p>
            <a:pPr lvl="1"/>
            <a:r>
              <a:rPr lang="en-US" dirty="0"/>
              <a:t>Annually review Title I programs and “policies”</a:t>
            </a:r>
          </a:p>
        </p:txBody>
      </p:sp>
    </p:spTree>
    <p:extLst>
      <p:ext uri="{BB962C8B-B14F-4D97-AF65-F5344CB8AC3E}">
        <p14:creationId xmlns:p14="http://schemas.microsoft.com/office/powerpoint/2010/main" val="2853788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How are students identified for Title I?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04900" y="1513490"/>
            <a:ext cx="608187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In grades K-6, STAR and state assessment data and teacher recommendations are used to identify students for Tier II interventions. If a student fails to respond to Tier II interventions, the SBIT (School Based Inquiry Team) would meet to review the students’ progress and consider additional interventions.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9121" y="4098813"/>
            <a:ext cx="3898806" cy="2336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4509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+mn-lt"/>
              </a:rPr>
              <a:t>What does Title I reading and math look like?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899746"/>
            <a:ext cx="4160783" cy="335017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Pull-out programs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Small group instruction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Focuses on students’ individual needs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On-going assessment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Programs are in addition to classroom reading and math  instruction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4104" y="3318642"/>
            <a:ext cx="4741478" cy="3160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3544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Are there other programs for students at-risk?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4900" y="1947042"/>
            <a:ext cx="6178769" cy="412268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800" dirty="0"/>
              <a:t>Oswego City School District has many other programs to support students who may be at-risk of not meeting State standards. There are additional reading programs, math programs, ESL programs, Special Education programs, 504 services, etc. The only difference between these programs and Title I programs is that the Title I reading and math programs are funded by Federal Title I Funds, while the other programs are funded from a variety of other sources.</a:t>
            </a:r>
          </a:p>
        </p:txBody>
      </p:sp>
    </p:spTree>
    <p:extLst>
      <p:ext uri="{BB962C8B-B14F-4D97-AF65-F5344CB8AC3E}">
        <p14:creationId xmlns:p14="http://schemas.microsoft.com/office/powerpoint/2010/main" val="3635085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Parent’s Rights in Title I Programs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4900" y="1604304"/>
            <a:ext cx="10340866" cy="4780729"/>
          </a:xfrm>
        </p:spPr>
        <p:txBody>
          <a:bodyPr>
            <a:noAutofit/>
          </a:bodyPr>
          <a:lstStyle/>
          <a:p>
            <a:r>
              <a:rPr lang="en-US" sz="1800" dirty="0">
                <a:cs typeface="Times New Roman" panose="02020603050405020304" pitchFamily="18" charset="0"/>
              </a:rPr>
              <a:t>Parents must be given information about Title I in a timely manner and in a language that they understand</a:t>
            </a:r>
          </a:p>
          <a:p>
            <a:r>
              <a:rPr lang="en-US" sz="1800" dirty="0">
                <a:cs typeface="Times New Roman" panose="02020603050405020304" pitchFamily="18" charset="0"/>
              </a:rPr>
              <a:t>Parents have the right to request the professional qualifications of their child’s teacher</a:t>
            </a:r>
          </a:p>
          <a:p>
            <a:r>
              <a:rPr lang="en-US" sz="1800" dirty="0">
                <a:cs typeface="Times New Roman" panose="02020603050405020304" pitchFamily="18" charset="0"/>
              </a:rPr>
              <a:t>Districts must inform parents if their child is taught by a teacher that is not highly qualified for four or more consecutive weeks</a:t>
            </a:r>
          </a:p>
          <a:p>
            <a:r>
              <a:rPr lang="en-US" sz="1800" dirty="0">
                <a:cs typeface="Times New Roman" panose="02020603050405020304" pitchFamily="18" charset="0"/>
              </a:rPr>
              <a:t>Districts must inform parents of their child’s progress in reading and math, as well as their child’s results on State tests</a:t>
            </a:r>
          </a:p>
          <a:p>
            <a:r>
              <a:rPr lang="en-US" sz="1800" dirty="0">
                <a:cs typeface="Times New Roman" panose="02020603050405020304" pitchFamily="18" charset="0"/>
              </a:rPr>
              <a:t>Parents have the right to be involved in the development, review, and improvement of Title I programs</a:t>
            </a:r>
          </a:p>
          <a:p>
            <a:r>
              <a:rPr lang="en-US" sz="1800" dirty="0">
                <a:cs typeface="Times New Roman" panose="02020603050405020304" pitchFamily="18" charset="0"/>
              </a:rPr>
              <a:t>Parents are encouraged to attend parent involvement workshops</a:t>
            </a:r>
          </a:p>
          <a:p>
            <a:r>
              <a:rPr lang="en-US" sz="1800" dirty="0">
                <a:cs typeface="Times New Roman" panose="02020603050405020304" pitchFamily="18" charset="0"/>
              </a:rPr>
              <a:t>Parents are encouraged to ask questions about their children’s education</a:t>
            </a:r>
          </a:p>
        </p:txBody>
      </p:sp>
    </p:spTree>
    <p:extLst>
      <p:ext uri="{BB962C8B-B14F-4D97-AF65-F5344CB8AC3E}">
        <p14:creationId xmlns:p14="http://schemas.microsoft.com/office/powerpoint/2010/main" val="2224495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What is coming up in Title I?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04900" y="1781503"/>
            <a:ext cx="747154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Open House/Meet the Teacher Night (every September)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Review of Title I School/Parent Compact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Review the District’s Title I Policy #8260 and adopt this policy as the Building Level Parent Involvement Guidelines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1031" y="4144170"/>
            <a:ext cx="5608419" cy="2698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004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cademic Literature 16x9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561E720F-F05D-4536-9C34-0CFCED65D3B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Academic presentation, pinstripe and ribbon design (widescreen)</Template>
  <TotalTime>0</TotalTime>
  <Words>621</Words>
  <Application>Microsoft Office PowerPoint</Application>
  <PresentationFormat>Widescreen</PresentationFormat>
  <Paragraphs>45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Euphemia</vt:lpstr>
      <vt:lpstr>Plantagenet Cherokee</vt:lpstr>
      <vt:lpstr>Times New Roman</vt:lpstr>
      <vt:lpstr>Wingdings</vt:lpstr>
      <vt:lpstr>Academic Literature 16x9</vt:lpstr>
      <vt:lpstr>What is Title I?</vt:lpstr>
      <vt:lpstr>What is Title I?</vt:lpstr>
      <vt:lpstr>How is funding calculated?</vt:lpstr>
      <vt:lpstr>What are the Title I programs?</vt:lpstr>
      <vt:lpstr>How are students identified for Title I?</vt:lpstr>
      <vt:lpstr>What does Title I reading and math look like?</vt:lpstr>
      <vt:lpstr>Are there other programs for students at-risk?</vt:lpstr>
      <vt:lpstr>Parent’s Rights in Title I Programs</vt:lpstr>
      <vt:lpstr>What is coming up in Title I?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2015-08-20T13:49:14Z</dcterms:created>
  <dcterms:modified xsi:type="dcterms:W3CDTF">2025-08-18T18:13:05Z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TC034313809991</vt:lpwstr>
  </property>
</Properties>
</file>